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68" r:id="rId4"/>
    <p:sldId id="258" r:id="rId5"/>
    <p:sldId id="259" r:id="rId6"/>
    <p:sldId id="260" r:id="rId7"/>
    <p:sldId id="261" r:id="rId8"/>
    <p:sldId id="262"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88"/>
    <p:restoredTop sz="94656"/>
  </p:normalViewPr>
  <p:slideViewPr>
    <p:cSldViewPr snapToGrid="0" snapToObjects="1">
      <p:cViewPr varScale="1">
        <p:scale>
          <a:sx n="164" d="100"/>
          <a:sy n="164" d="100"/>
        </p:scale>
        <p:origin x="76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9FC90C-7561-154E-86C8-D4E0765A0CDC}" type="datetimeFigureOut">
              <a:rPr lang="it-IT" smtClean="0"/>
              <a:t>02/11/17</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A14F0-655A-604E-A9CE-284358DA146B}" type="slidenum">
              <a:rPr lang="it-IT" smtClean="0"/>
              <a:t>‹n.›</a:t>
            </a:fld>
            <a:endParaRPr lang="it-IT"/>
          </a:p>
        </p:txBody>
      </p:sp>
    </p:spTree>
    <p:extLst>
      <p:ext uri="{BB962C8B-B14F-4D97-AF65-F5344CB8AC3E}">
        <p14:creationId xmlns:p14="http://schemas.microsoft.com/office/powerpoint/2010/main" val="766791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7" name="CasellaDiTesto 6"/>
          <p:cNvSpPr txBox="1"/>
          <p:nvPr userDrawn="1"/>
        </p:nvSpPr>
        <p:spPr>
          <a:xfrm>
            <a:off x="44822" y="6578460"/>
            <a:ext cx="2448106" cy="261610"/>
          </a:xfrm>
          <a:prstGeom prst="rect">
            <a:avLst/>
          </a:prstGeom>
          <a:noFill/>
        </p:spPr>
        <p:txBody>
          <a:bodyPr wrap="none" rtlCol="0">
            <a:spAutoFit/>
          </a:bodyPr>
          <a:lstStyle/>
          <a:p>
            <a:r>
              <a:rPr lang="it-IT" sz="1100" dirty="0" smtClean="0"/>
              <a:t>Marco D’Agostino </a:t>
            </a:r>
            <a:r>
              <a:rPr lang="mr-IN" sz="1100" dirty="0" smtClean="0"/>
              <a:t>–</a:t>
            </a:r>
            <a:r>
              <a:rPr lang="it-IT" sz="1100" dirty="0" smtClean="0"/>
              <a:t> EOSD Italy Market</a:t>
            </a:r>
            <a:endParaRPr lang="it-IT" sz="110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it-IT" smtClean="0"/>
              <a:t>Fare clic per modificare stile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B61BEF0D-F0BB-DE4B-95CE-6DB70DBA9567}" type="datetimeFigureOut">
              <a:rPr lang="en-US" dirty="0"/>
              <a:pPr/>
              <a:t>11/2/17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g"/><Relationship Id="rId3"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ibm.biz/moodmarbl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jpeg"/><Relationship Id="rId5" Type="http://schemas.openxmlformats.org/officeDocument/2006/relationships/image" Target="../media/image9.tiff"/><Relationship Id="rId6" Type="http://schemas.openxmlformats.org/officeDocument/2006/relationships/image" Target="../media/image10.png"/><Relationship Id="rId7" Type="http://schemas.openxmlformats.org/officeDocument/2006/relationships/image" Target="../media/image11.tiff"/><Relationship Id="rId8" Type="http://schemas.openxmlformats.org/officeDocument/2006/relationships/image" Target="../media/image12.tiff"/><Relationship Id="rId9" Type="http://schemas.openxmlformats.org/officeDocument/2006/relationships/image" Target="../media/image13.png"/><Relationship Id="rId10"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3425833" y="1991071"/>
            <a:ext cx="8574622" cy="1522393"/>
          </a:xfrm>
        </p:spPr>
        <p:txBody>
          <a:bodyPr/>
          <a:lstStyle/>
          <a:p>
            <a:r>
              <a:rPr lang="it-IT" b="1" dirty="0" smtClean="0"/>
              <a:t>AGILE MOOD MARBLES</a:t>
            </a:r>
            <a:endParaRPr lang="it-IT" b="1" dirty="0"/>
          </a:p>
        </p:txBody>
      </p:sp>
      <p:sp>
        <p:nvSpPr>
          <p:cNvPr id="3" name="Sottotitolo 2"/>
          <p:cNvSpPr>
            <a:spLocks noGrp="1"/>
          </p:cNvSpPr>
          <p:nvPr>
            <p:ph type="subTitle" idx="1"/>
          </p:nvPr>
        </p:nvSpPr>
        <p:spPr>
          <a:xfrm>
            <a:off x="8383553" y="3381791"/>
            <a:ext cx="3507508" cy="414799"/>
          </a:xfrm>
        </p:spPr>
        <p:txBody>
          <a:bodyPr/>
          <a:lstStyle/>
          <a:p>
            <a:r>
              <a:rPr lang="it-IT" i="1" dirty="0" smtClean="0"/>
              <a:t>An EOSD Italy Market </a:t>
            </a:r>
            <a:r>
              <a:rPr lang="en-US" i="1" dirty="0" smtClean="0"/>
              <a:t>solution</a:t>
            </a:r>
            <a:endParaRPr lang="en-US" i="1" dirty="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4766" y="4428954"/>
            <a:ext cx="3726295" cy="1516712"/>
          </a:xfrm>
          <a:prstGeom prst="rect">
            <a:avLst/>
          </a:prstGeom>
        </p:spPr>
      </p:pic>
      <p:pic>
        <p:nvPicPr>
          <p:cNvPr id="5" name="Immagine 4"/>
          <p:cNvPicPr>
            <a:picLocks noChangeAspect="1"/>
          </p:cNvPicPr>
          <p:nvPr/>
        </p:nvPicPr>
        <p:blipFill>
          <a:blip r:embed="rId3"/>
          <a:stretch>
            <a:fillRect/>
          </a:stretch>
        </p:blipFill>
        <p:spPr>
          <a:xfrm>
            <a:off x="142026" y="5945666"/>
            <a:ext cx="658858" cy="658858"/>
          </a:xfrm>
          <a:prstGeom prst="rect">
            <a:avLst/>
          </a:prstGeom>
        </p:spPr>
      </p:pic>
    </p:spTree>
    <p:extLst>
      <p:ext uri="{BB962C8B-B14F-4D97-AF65-F5344CB8AC3E}">
        <p14:creationId xmlns:p14="http://schemas.microsoft.com/office/powerpoint/2010/main" val="11971032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WEB SIDE</a:t>
            </a:r>
            <a:endParaRPr lang="it-IT" dirty="0"/>
          </a:p>
        </p:txBody>
      </p:sp>
      <p:sp>
        <p:nvSpPr>
          <p:cNvPr id="7" name="CasellaDiTesto 6"/>
          <p:cNvSpPr txBox="1"/>
          <p:nvPr/>
        </p:nvSpPr>
        <p:spPr>
          <a:xfrm>
            <a:off x="1484311" y="2267918"/>
            <a:ext cx="4126075" cy="2585323"/>
          </a:xfrm>
          <a:prstGeom prst="rect">
            <a:avLst/>
          </a:prstGeom>
          <a:noFill/>
        </p:spPr>
        <p:txBody>
          <a:bodyPr wrap="square" rtlCol="0">
            <a:spAutoFit/>
          </a:bodyPr>
          <a:lstStyle/>
          <a:p>
            <a:r>
              <a:rPr lang="en-US" dirty="0" smtClean="0"/>
              <a:t>You’ll then have the possibility to leave a comment in the prompt issued after having pressed the smiley.</a:t>
            </a:r>
          </a:p>
          <a:p>
            <a:endParaRPr lang="en-US" dirty="0" smtClean="0"/>
          </a:p>
          <a:p>
            <a:endParaRPr lang="en-US" dirty="0"/>
          </a:p>
          <a:p>
            <a:r>
              <a:rPr lang="en-US" dirty="0" smtClean="0"/>
              <a:t>Pressing “OK” you should see a new button appearing on the page: “</a:t>
            </a:r>
            <a:r>
              <a:rPr lang="en-US" b="1" dirty="0" smtClean="0"/>
              <a:t>Visualize user’s feedbacks</a:t>
            </a:r>
            <a:r>
              <a:rPr lang="en-US" dirty="0" smtClean="0"/>
              <a:t>”. Clicking on it, a new page with metrics will be invoked.</a:t>
            </a:r>
            <a:endParaRPr lang="en-US" dirty="0"/>
          </a:p>
        </p:txBody>
      </p:sp>
      <p:pic>
        <p:nvPicPr>
          <p:cNvPr id="5" name="Immagine 4"/>
          <p:cNvPicPr>
            <a:picLocks noChangeAspect="1"/>
          </p:cNvPicPr>
          <p:nvPr/>
        </p:nvPicPr>
        <p:blipFill rotWithShape="1">
          <a:blip r:embed="rId2">
            <a:extLst>
              <a:ext uri="{28A0092B-C50C-407E-A947-70E740481C1C}">
                <a14:useLocalDpi xmlns:a14="http://schemas.microsoft.com/office/drawing/2010/main" val="0"/>
              </a:ext>
            </a:extLst>
          </a:blip>
          <a:srcRect l="14702" t="12511" r="13465" b="20420"/>
          <a:stretch/>
        </p:blipFill>
        <p:spPr>
          <a:xfrm>
            <a:off x="5773277" y="2267918"/>
            <a:ext cx="6075176" cy="2630767"/>
          </a:xfrm>
          <a:prstGeom prst="rect">
            <a:avLst/>
          </a:prstGeom>
        </p:spPr>
      </p:pic>
      <p:pic>
        <p:nvPicPr>
          <p:cNvPr id="6" name="Immagine 5"/>
          <p:cNvPicPr>
            <a:picLocks noChangeAspect="1"/>
          </p:cNvPicPr>
          <p:nvPr/>
        </p:nvPicPr>
        <p:blipFill rotWithShape="1">
          <a:blip r:embed="rId3">
            <a:extLst>
              <a:ext uri="{28A0092B-C50C-407E-A947-70E740481C1C}">
                <a14:useLocalDpi xmlns:a14="http://schemas.microsoft.com/office/drawing/2010/main" val="0"/>
              </a:ext>
            </a:extLst>
          </a:blip>
          <a:srcRect l="16248" t="69422" r="12400"/>
          <a:stretch/>
        </p:blipFill>
        <p:spPr>
          <a:xfrm>
            <a:off x="1712563" y="5115662"/>
            <a:ext cx="3448373" cy="779722"/>
          </a:xfrm>
          <a:prstGeom prst="rect">
            <a:avLst/>
          </a:prstGeom>
        </p:spPr>
      </p:pic>
    </p:spTree>
    <p:extLst>
      <p:ext uri="{BB962C8B-B14F-4D97-AF65-F5344CB8AC3E}">
        <p14:creationId xmlns:p14="http://schemas.microsoft.com/office/powerpoint/2010/main" val="101422806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WEB SIDE</a:t>
            </a:r>
            <a:endParaRPr lang="it-IT" dirty="0"/>
          </a:p>
        </p:txBody>
      </p:sp>
      <p:sp>
        <p:nvSpPr>
          <p:cNvPr id="7" name="CasellaDiTesto 6"/>
          <p:cNvSpPr txBox="1"/>
          <p:nvPr/>
        </p:nvSpPr>
        <p:spPr>
          <a:xfrm>
            <a:off x="1484311" y="2172820"/>
            <a:ext cx="9790706" cy="646331"/>
          </a:xfrm>
          <a:prstGeom prst="rect">
            <a:avLst/>
          </a:prstGeom>
          <a:noFill/>
        </p:spPr>
        <p:txBody>
          <a:bodyPr wrap="square" rtlCol="0">
            <a:spAutoFit/>
          </a:bodyPr>
          <a:lstStyle/>
          <a:p>
            <a:r>
              <a:rPr lang="en-US" dirty="0" smtClean="0"/>
              <a:t>Like the mobile app, also on the web side you are able to see your team comments and overall rating.</a:t>
            </a:r>
          </a:p>
          <a:p>
            <a:r>
              <a:rPr lang="en-US" dirty="0" smtClean="0"/>
              <a:t>Extracted data are related to the last 30 days, therefore a trend on monthly basis could be put in place.</a:t>
            </a:r>
            <a:endParaRPr lang="en-US" dirty="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6853" y="2913681"/>
            <a:ext cx="8453627" cy="3675017"/>
          </a:xfrm>
          <a:prstGeom prst="rect">
            <a:avLst/>
          </a:prstGeom>
        </p:spPr>
      </p:pic>
    </p:spTree>
    <p:extLst>
      <p:ext uri="{BB962C8B-B14F-4D97-AF65-F5344CB8AC3E}">
        <p14:creationId xmlns:p14="http://schemas.microsoft.com/office/powerpoint/2010/main" val="1193512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5038408" y="2770112"/>
            <a:ext cx="3441968" cy="1323439"/>
          </a:xfrm>
          <a:prstGeom prst="rect">
            <a:avLst/>
          </a:prstGeom>
          <a:noFill/>
        </p:spPr>
        <p:txBody>
          <a:bodyPr wrap="none" lIns="91440" tIns="45720" rIns="91440" bIns="45720">
            <a:spAutoFit/>
          </a:bodyPr>
          <a:lstStyle/>
          <a:p>
            <a:pPr algn="ctr"/>
            <a:r>
              <a:rPr lang="it-IT" sz="8000" b="1" cap="none" spc="50" smtClean="0">
                <a:ln w="0"/>
                <a:solidFill>
                  <a:schemeClr val="bg1">
                    <a:lumMod val="85000"/>
                  </a:schemeClr>
                </a:solidFill>
                <a:effectLst>
                  <a:innerShdw blurRad="63500" dist="50800" dir="13500000">
                    <a:srgbClr val="000000">
                      <a:alpha val="50000"/>
                    </a:srgbClr>
                  </a:innerShdw>
                </a:effectLst>
              </a:rPr>
              <a:t>Thanks</a:t>
            </a:r>
            <a:endParaRPr lang="it-IT" sz="8000" b="1" cap="none" spc="50" dirty="0">
              <a:ln w="0"/>
              <a:solidFill>
                <a:schemeClr val="bg1">
                  <a:lumMod val="85000"/>
                </a:schemeClr>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2127684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WHAT IS</a:t>
            </a:r>
            <a:endParaRPr lang="it-IT" dirty="0"/>
          </a:p>
        </p:txBody>
      </p:sp>
      <p:sp>
        <p:nvSpPr>
          <p:cNvPr id="3" name="Segnaposto contenuto 2"/>
          <p:cNvSpPr>
            <a:spLocks noGrp="1"/>
          </p:cNvSpPr>
          <p:nvPr>
            <p:ph idx="1"/>
          </p:nvPr>
        </p:nvSpPr>
        <p:spPr>
          <a:xfrm>
            <a:off x="1391843" y="2438399"/>
            <a:ext cx="10505632" cy="3124201"/>
          </a:xfrm>
        </p:spPr>
        <p:txBody>
          <a:bodyPr/>
          <a:lstStyle/>
          <a:p>
            <a:r>
              <a:rPr lang="en-US" dirty="0" smtClean="0"/>
              <a:t>Is a simple solution developed to support the Agile practice of “mood marble” using Bluemix technology.</a:t>
            </a:r>
          </a:p>
          <a:p>
            <a:r>
              <a:rPr lang="en-US" dirty="0" smtClean="0"/>
              <a:t>Solution can be reached either from a mobile, through an iOS native application and from a web browser at the following </a:t>
            </a:r>
            <a:r>
              <a:rPr lang="en-US" dirty="0"/>
              <a:t>address: </a:t>
            </a:r>
            <a:r>
              <a:rPr lang="en-US" dirty="0">
                <a:hlinkClick r:id="rId2"/>
              </a:rPr>
              <a:t>http://ibm.biz/moodmarbles</a:t>
            </a:r>
            <a:endParaRPr lang="en-US" dirty="0"/>
          </a:p>
        </p:txBody>
      </p:sp>
    </p:spTree>
    <p:extLst>
      <p:ext uri="{BB962C8B-B14F-4D97-AF65-F5344CB8AC3E}">
        <p14:creationId xmlns:p14="http://schemas.microsoft.com/office/powerpoint/2010/main" val="6723073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en-US" dirty="0" smtClean="0"/>
              <a:t>Anonymous</a:t>
            </a:r>
            <a:endParaRPr lang="en-US" dirty="0"/>
          </a:p>
        </p:txBody>
      </p:sp>
      <p:sp>
        <p:nvSpPr>
          <p:cNvPr id="5" name="CasellaDiTesto 4"/>
          <p:cNvSpPr txBox="1"/>
          <p:nvPr/>
        </p:nvSpPr>
        <p:spPr>
          <a:xfrm>
            <a:off x="4814580" y="3558759"/>
            <a:ext cx="3639603" cy="1200329"/>
          </a:xfrm>
          <a:prstGeom prst="rect">
            <a:avLst/>
          </a:prstGeom>
          <a:noFill/>
        </p:spPr>
        <p:txBody>
          <a:bodyPr wrap="square" rtlCol="0">
            <a:spAutoFit/>
          </a:bodyPr>
          <a:lstStyle/>
          <a:p>
            <a:pPr algn="just"/>
            <a:r>
              <a:rPr lang="en-US" dirty="0" smtClean="0">
                <a:solidFill>
                  <a:srgbClr val="FF0000"/>
                </a:solidFill>
              </a:rPr>
              <a:t>Tool doesn’t store any information related to the user, just the info related to the used client (iOS or Web), so privacy is guaranteed.</a:t>
            </a:r>
            <a:endParaRPr lang="en-US" dirty="0">
              <a:solidFill>
                <a:srgbClr val="FF0000"/>
              </a:solidFill>
            </a:endParaRPr>
          </a:p>
        </p:txBody>
      </p:sp>
      <p:grpSp>
        <p:nvGrpSpPr>
          <p:cNvPr id="8" name="Gruppo 7"/>
          <p:cNvGrpSpPr/>
          <p:nvPr/>
        </p:nvGrpSpPr>
        <p:grpSpPr>
          <a:xfrm>
            <a:off x="1484311" y="2558351"/>
            <a:ext cx="3022810" cy="3272482"/>
            <a:chOff x="1484311" y="2558351"/>
            <a:chExt cx="3022810" cy="3272482"/>
          </a:xfrm>
        </p:grpSpPr>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311" y="2558351"/>
              <a:ext cx="3022810" cy="3272482"/>
            </a:xfrm>
            <a:prstGeom prst="rect">
              <a:avLst/>
            </a:prstGeom>
          </p:spPr>
        </p:pic>
        <p:sp>
          <p:nvSpPr>
            <p:cNvPr id="6" name="Rettangolo 5"/>
            <p:cNvSpPr/>
            <p:nvPr/>
          </p:nvSpPr>
          <p:spPr>
            <a:xfrm>
              <a:off x="1637607" y="4513811"/>
              <a:ext cx="1795549" cy="349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grpSp>
        <p:nvGrpSpPr>
          <p:cNvPr id="9" name="Gruppo 8"/>
          <p:cNvGrpSpPr/>
          <p:nvPr/>
        </p:nvGrpSpPr>
        <p:grpSpPr>
          <a:xfrm>
            <a:off x="8761642" y="2558351"/>
            <a:ext cx="3013893" cy="3201147"/>
            <a:chOff x="8761642" y="2558351"/>
            <a:chExt cx="3013893" cy="3201147"/>
          </a:xfrm>
        </p:grpSpPr>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1642" y="2558351"/>
              <a:ext cx="3013893" cy="3201147"/>
            </a:xfrm>
            <a:prstGeom prst="rect">
              <a:avLst/>
            </a:prstGeom>
          </p:spPr>
        </p:pic>
        <p:sp>
          <p:nvSpPr>
            <p:cNvPr id="7" name="Rettangolo 6"/>
            <p:cNvSpPr/>
            <p:nvPr/>
          </p:nvSpPr>
          <p:spPr>
            <a:xfrm>
              <a:off x="8914014" y="4522123"/>
              <a:ext cx="1795549" cy="34913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542669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1603907" y="400840"/>
            <a:ext cx="10018713" cy="715190"/>
          </a:xfrm>
        </p:spPr>
        <p:txBody>
          <a:bodyPr/>
          <a:lstStyle/>
          <a:p>
            <a:r>
              <a:rPr lang="it-IT" dirty="0" smtClean="0"/>
              <a:t>TECHNOLOGY</a:t>
            </a:r>
            <a:endParaRPr lang="it-IT" dirty="0"/>
          </a:p>
        </p:txBody>
      </p:sp>
      <p:pic>
        <p:nvPicPr>
          <p:cNvPr id="1026" name="Picture 2" descr="mmagine correl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7933" y="3224988"/>
            <a:ext cx="1484311" cy="87709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uppo 6"/>
          <p:cNvGrpSpPr/>
          <p:nvPr/>
        </p:nvGrpSpPr>
        <p:grpSpPr>
          <a:xfrm>
            <a:off x="2144499" y="4638355"/>
            <a:ext cx="1091177" cy="1051625"/>
            <a:chOff x="1706191" y="4555455"/>
            <a:chExt cx="1091177" cy="1051625"/>
          </a:xfrm>
        </p:grpSpPr>
        <p:pic>
          <p:nvPicPr>
            <p:cNvPr id="5" name="Immagine 4"/>
            <p:cNvPicPr>
              <a:picLocks noChangeAspect="1"/>
            </p:cNvPicPr>
            <p:nvPr/>
          </p:nvPicPr>
          <p:blipFill>
            <a:blip r:embed="rId3"/>
            <a:stretch>
              <a:fillRect/>
            </a:stretch>
          </p:blipFill>
          <p:spPr>
            <a:xfrm>
              <a:off x="1766840" y="4555455"/>
              <a:ext cx="495877" cy="495877"/>
            </a:xfrm>
            <a:prstGeom prst="rect">
              <a:avLst/>
            </a:prstGeom>
          </p:spPr>
        </p:pic>
        <p:pic>
          <p:nvPicPr>
            <p:cNvPr id="1030" name="Picture 6" descr="isultati immagini per immagine chr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2718" y="4555455"/>
              <a:ext cx="495877" cy="495877"/>
            </a:xfrm>
            <a:prstGeom prst="rect">
              <a:avLst/>
            </a:prstGeom>
            <a:noFill/>
            <a:extLst>
              <a:ext uri="{909E8E84-426E-40DD-AFC4-6F175D3DCCD1}">
                <a14:hiddenFill xmlns:a14="http://schemas.microsoft.com/office/drawing/2010/main">
                  <a:solidFill>
                    <a:srgbClr val="FFFFFF"/>
                  </a:solidFill>
                </a14:hiddenFill>
              </a:ext>
            </a:extLst>
          </p:spPr>
        </p:pic>
        <p:pic>
          <p:nvPicPr>
            <p:cNvPr id="6" name="Immagine 5"/>
            <p:cNvPicPr>
              <a:picLocks noChangeAspect="1"/>
            </p:cNvPicPr>
            <p:nvPr/>
          </p:nvPicPr>
          <p:blipFill>
            <a:blip r:embed="rId5"/>
            <a:stretch>
              <a:fillRect/>
            </a:stretch>
          </p:blipFill>
          <p:spPr>
            <a:xfrm flipH="1">
              <a:off x="2236954" y="5046666"/>
              <a:ext cx="560414" cy="560414"/>
            </a:xfrm>
            <a:prstGeom prst="rect">
              <a:avLst/>
            </a:prstGeom>
          </p:spPr>
        </p:pic>
        <p:pic>
          <p:nvPicPr>
            <p:cNvPr id="1032" name="Picture 8" descr="isultati immagini per immagine internet explor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6191" y="5084066"/>
              <a:ext cx="507516" cy="507516"/>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Immagine 7"/>
          <p:cNvPicPr>
            <a:picLocks noChangeAspect="1"/>
          </p:cNvPicPr>
          <p:nvPr/>
        </p:nvPicPr>
        <p:blipFill>
          <a:blip r:embed="rId7"/>
          <a:stretch>
            <a:fillRect/>
          </a:stretch>
        </p:blipFill>
        <p:spPr>
          <a:xfrm>
            <a:off x="5286082" y="2177602"/>
            <a:ext cx="2654364" cy="1327182"/>
          </a:xfrm>
          <a:prstGeom prst="rect">
            <a:avLst/>
          </a:prstGeom>
        </p:spPr>
      </p:pic>
      <p:pic>
        <p:nvPicPr>
          <p:cNvPr id="10" name="Immagine 9"/>
          <p:cNvPicPr>
            <a:picLocks noChangeAspect="1"/>
          </p:cNvPicPr>
          <p:nvPr/>
        </p:nvPicPr>
        <p:blipFill>
          <a:blip r:embed="rId8"/>
          <a:stretch>
            <a:fillRect/>
          </a:stretch>
        </p:blipFill>
        <p:spPr>
          <a:xfrm>
            <a:off x="8823801" y="2385892"/>
            <a:ext cx="897933" cy="897933"/>
          </a:xfrm>
          <a:prstGeom prst="rect">
            <a:avLst/>
          </a:prstGeom>
        </p:spPr>
      </p:pic>
      <p:cxnSp>
        <p:nvCxnSpPr>
          <p:cNvPr id="12" name="Connettore 1 11"/>
          <p:cNvCxnSpPr/>
          <p:nvPr/>
        </p:nvCxnSpPr>
        <p:spPr>
          <a:xfrm flipH="1">
            <a:off x="4136868" y="685800"/>
            <a:ext cx="47674" cy="5705764"/>
          </a:xfrm>
          <a:prstGeom prst="line">
            <a:avLst/>
          </a:prstGeom>
          <a:ln w="38100">
            <a:prstDash val="sysDash"/>
          </a:ln>
        </p:spPr>
        <p:style>
          <a:lnRef idx="1">
            <a:schemeClr val="accent1"/>
          </a:lnRef>
          <a:fillRef idx="0">
            <a:schemeClr val="accent1"/>
          </a:fillRef>
          <a:effectRef idx="0">
            <a:schemeClr val="accent1"/>
          </a:effectRef>
          <a:fontRef idx="minor">
            <a:schemeClr val="tx1"/>
          </a:fontRef>
        </p:style>
      </p:cxnSp>
      <p:grpSp>
        <p:nvGrpSpPr>
          <p:cNvPr id="15" name="Gruppo 14"/>
          <p:cNvGrpSpPr/>
          <p:nvPr/>
        </p:nvGrpSpPr>
        <p:grpSpPr>
          <a:xfrm>
            <a:off x="5721001" y="4129252"/>
            <a:ext cx="2232195" cy="1255337"/>
            <a:chOff x="5211041" y="4545054"/>
            <a:chExt cx="2986148" cy="1724025"/>
          </a:xfrm>
        </p:grpSpPr>
        <p:pic>
          <p:nvPicPr>
            <p:cNvPr id="1034" name="Picture 10" descr="mmagine correlat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7014" y="4545054"/>
              <a:ext cx="140017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magine correlat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11041" y="4545054"/>
              <a:ext cx="1072612" cy="975102"/>
            </a:xfrm>
            <a:prstGeom prst="rect">
              <a:avLst/>
            </a:prstGeom>
            <a:noFill/>
            <a:extLst>
              <a:ext uri="{909E8E84-426E-40DD-AFC4-6F175D3DCCD1}">
                <a14:hiddenFill xmlns:a14="http://schemas.microsoft.com/office/drawing/2010/main">
                  <a:solidFill>
                    <a:srgbClr val="FFFFFF"/>
                  </a:solidFill>
                </a14:hiddenFill>
              </a:ext>
            </a:extLst>
          </p:spPr>
        </p:pic>
        <p:sp>
          <p:nvSpPr>
            <p:cNvPr id="14" name="Rettangolo 13"/>
            <p:cNvSpPr/>
            <p:nvPr/>
          </p:nvSpPr>
          <p:spPr>
            <a:xfrm>
              <a:off x="7185891" y="5902036"/>
              <a:ext cx="637309" cy="3670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cxnSp>
        <p:nvCxnSpPr>
          <p:cNvPr id="17" name="Connettore 2 16"/>
          <p:cNvCxnSpPr>
            <a:stCxn id="1036" idx="3"/>
          </p:cNvCxnSpPr>
          <p:nvPr/>
        </p:nvCxnSpPr>
        <p:spPr>
          <a:xfrm>
            <a:off x="6522796" y="4484259"/>
            <a:ext cx="524549" cy="0"/>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nettore 2 18"/>
          <p:cNvCxnSpPr>
            <a:endCxn id="1036" idx="0"/>
          </p:cNvCxnSpPr>
          <p:nvPr/>
        </p:nvCxnSpPr>
        <p:spPr>
          <a:xfrm flipH="1">
            <a:off x="6121899" y="3158836"/>
            <a:ext cx="371768" cy="970416"/>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p:cNvCxnSpPr>
            <a:endCxn id="10" idx="1"/>
          </p:cNvCxnSpPr>
          <p:nvPr/>
        </p:nvCxnSpPr>
        <p:spPr>
          <a:xfrm>
            <a:off x="7197234" y="2834858"/>
            <a:ext cx="1626567" cy="1"/>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CasellaDiTesto 24"/>
          <p:cNvSpPr txBox="1"/>
          <p:nvPr/>
        </p:nvSpPr>
        <p:spPr>
          <a:xfrm>
            <a:off x="2131090" y="2465875"/>
            <a:ext cx="1122423" cy="369332"/>
          </a:xfrm>
          <a:prstGeom prst="rect">
            <a:avLst/>
          </a:prstGeom>
          <a:noFill/>
        </p:spPr>
        <p:txBody>
          <a:bodyPr wrap="none" rtlCol="0">
            <a:spAutoFit/>
          </a:bodyPr>
          <a:lstStyle/>
          <a:p>
            <a:r>
              <a:rPr lang="it-IT" dirty="0" smtClean="0"/>
              <a:t>Front End</a:t>
            </a:r>
            <a:endParaRPr lang="it-IT" dirty="0"/>
          </a:p>
        </p:txBody>
      </p:sp>
      <p:cxnSp>
        <p:nvCxnSpPr>
          <p:cNvPr id="27" name="Connettore 2 26"/>
          <p:cNvCxnSpPr/>
          <p:nvPr/>
        </p:nvCxnSpPr>
        <p:spPr>
          <a:xfrm flipV="1">
            <a:off x="3438462" y="2869486"/>
            <a:ext cx="2534447" cy="828677"/>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Connettore 2 33"/>
          <p:cNvCxnSpPr/>
          <p:nvPr/>
        </p:nvCxnSpPr>
        <p:spPr>
          <a:xfrm flipV="1">
            <a:off x="3253513" y="2934611"/>
            <a:ext cx="2718482" cy="2182719"/>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6" name="CasellaDiTesto 35"/>
          <p:cNvSpPr txBox="1"/>
          <p:nvPr/>
        </p:nvSpPr>
        <p:spPr>
          <a:xfrm>
            <a:off x="6223858" y="1445007"/>
            <a:ext cx="1066318" cy="369332"/>
          </a:xfrm>
          <a:prstGeom prst="rect">
            <a:avLst/>
          </a:prstGeom>
          <a:noFill/>
        </p:spPr>
        <p:txBody>
          <a:bodyPr wrap="none" rtlCol="0">
            <a:spAutoFit/>
          </a:bodyPr>
          <a:lstStyle/>
          <a:p>
            <a:r>
              <a:rPr lang="it-IT" dirty="0" smtClean="0"/>
              <a:t>Back End</a:t>
            </a:r>
            <a:endParaRPr lang="it-IT" dirty="0"/>
          </a:p>
        </p:txBody>
      </p:sp>
      <p:sp>
        <p:nvSpPr>
          <p:cNvPr id="29" name="CasellaDiTesto 28"/>
          <p:cNvSpPr txBox="1"/>
          <p:nvPr/>
        </p:nvSpPr>
        <p:spPr>
          <a:xfrm>
            <a:off x="5998992" y="2177602"/>
            <a:ext cx="614271" cy="246221"/>
          </a:xfrm>
          <a:prstGeom prst="rect">
            <a:avLst/>
          </a:prstGeom>
          <a:noFill/>
        </p:spPr>
        <p:txBody>
          <a:bodyPr wrap="none" rtlCol="0">
            <a:spAutoFit/>
          </a:bodyPr>
          <a:lstStyle/>
          <a:p>
            <a:r>
              <a:rPr lang="it-IT" sz="1000" smtClean="0"/>
              <a:t>Bluemix</a:t>
            </a:r>
            <a:endParaRPr lang="it-IT" sz="1000" dirty="0"/>
          </a:p>
        </p:txBody>
      </p:sp>
      <p:sp>
        <p:nvSpPr>
          <p:cNvPr id="39" name="CasellaDiTesto 38"/>
          <p:cNvSpPr txBox="1"/>
          <p:nvPr/>
        </p:nvSpPr>
        <p:spPr>
          <a:xfrm>
            <a:off x="9082353" y="3313442"/>
            <a:ext cx="380827" cy="246221"/>
          </a:xfrm>
          <a:prstGeom prst="rect">
            <a:avLst/>
          </a:prstGeom>
          <a:noFill/>
        </p:spPr>
        <p:txBody>
          <a:bodyPr wrap="square" rtlCol="0">
            <a:spAutoFit/>
          </a:bodyPr>
          <a:lstStyle/>
          <a:p>
            <a:r>
              <a:rPr lang="en-US" sz="1000" smtClean="0"/>
              <a:t>GIT</a:t>
            </a:r>
            <a:endParaRPr lang="en-US" sz="1000" dirty="0"/>
          </a:p>
        </p:txBody>
      </p:sp>
      <p:cxnSp>
        <p:nvCxnSpPr>
          <p:cNvPr id="26" name="Connettore 2 25"/>
          <p:cNvCxnSpPr>
            <a:endCxn id="1034" idx="0"/>
          </p:cNvCxnSpPr>
          <p:nvPr/>
        </p:nvCxnSpPr>
        <p:spPr>
          <a:xfrm>
            <a:off x="7047345" y="3504784"/>
            <a:ext cx="382524" cy="624468"/>
          </a:xfrm>
          <a:prstGeom prst="straightConnector1">
            <a:avLst/>
          </a:prstGeom>
          <a:ln w="254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CasellaDiTesto 27"/>
          <p:cNvSpPr txBox="1"/>
          <p:nvPr/>
        </p:nvSpPr>
        <p:spPr>
          <a:xfrm>
            <a:off x="1518792" y="3559663"/>
            <a:ext cx="378630" cy="246221"/>
          </a:xfrm>
          <a:prstGeom prst="rect">
            <a:avLst/>
          </a:prstGeom>
          <a:noFill/>
        </p:spPr>
        <p:txBody>
          <a:bodyPr wrap="none" rtlCol="0">
            <a:spAutoFit/>
          </a:bodyPr>
          <a:lstStyle/>
          <a:p>
            <a:r>
              <a:rPr lang="en-US" sz="1000" smtClean="0"/>
              <a:t>iOS</a:t>
            </a:r>
            <a:endParaRPr lang="en-US" sz="1000" dirty="0"/>
          </a:p>
        </p:txBody>
      </p:sp>
      <p:sp>
        <p:nvSpPr>
          <p:cNvPr id="30" name="CasellaDiTesto 29"/>
          <p:cNvSpPr txBox="1"/>
          <p:nvPr/>
        </p:nvSpPr>
        <p:spPr>
          <a:xfrm>
            <a:off x="1272861" y="5032619"/>
            <a:ext cx="888385" cy="246221"/>
          </a:xfrm>
          <a:prstGeom prst="rect">
            <a:avLst/>
          </a:prstGeom>
          <a:noFill/>
        </p:spPr>
        <p:txBody>
          <a:bodyPr wrap="none" rtlCol="0">
            <a:spAutoFit/>
          </a:bodyPr>
          <a:lstStyle/>
          <a:p>
            <a:r>
              <a:rPr lang="it-IT" sz="1000" dirty="0" smtClean="0"/>
              <a:t>Web browser</a:t>
            </a:r>
            <a:endParaRPr lang="it-IT" sz="1000" dirty="0"/>
          </a:p>
        </p:txBody>
      </p:sp>
      <p:sp>
        <p:nvSpPr>
          <p:cNvPr id="31" name="CasellaDiTesto 30"/>
          <p:cNvSpPr txBox="1"/>
          <p:nvPr/>
        </p:nvSpPr>
        <p:spPr>
          <a:xfrm>
            <a:off x="5721001" y="4909508"/>
            <a:ext cx="752129" cy="246221"/>
          </a:xfrm>
          <a:prstGeom prst="rect">
            <a:avLst/>
          </a:prstGeom>
          <a:noFill/>
        </p:spPr>
        <p:txBody>
          <a:bodyPr wrap="none" rtlCol="0">
            <a:spAutoFit/>
          </a:bodyPr>
          <a:lstStyle/>
          <a:p>
            <a:r>
              <a:rPr lang="en-US" sz="1000" dirty="0" smtClean="0"/>
              <a:t>Node-RED</a:t>
            </a:r>
            <a:endParaRPr lang="en-US" sz="1000" dirty="0"/>
          </a:p>
        </p:txBody>
      </p:sp>
    </p:spTree>
    <p:extLst>
      <p:ext uri="{BB962C8B-B14F-4D97-AF65-F5344CB8AC3E}">
        <p14:creationId xmlns:p14="http://schemas.microsoft.com/office/powerpoint/2010/main" val="189674119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MOBILE SIDE</a:t>
            </a:r>
            <a:endParaRPr lang="it-IT" dirty="0"/>
          </a:p>
        </p:txBody>
      </p:sp>
      <p:sp>
        <p:nvSpPr>
          <p:cNvPr id="7" name="CasellaDiTesto 6"/>
          <p:cNvSpPr txBox="1"/>
          <p:nvPr/>
        </p:nvSpPr>
        <p:spPr>
          <a:xfrm>
            <a:off x="1322127" y="3887706"/>
            <a:ext cx="4233783" cy="1754326"/>
          </a:xfrm>
          <a:prstGeom prst="rect">
            <a:avLst/>
          </a:prstGeom>
          <a:noFill/>
        </p:spPr>
        <p:txBody>
          <a:bodyPr wrap="square" rtlCol="0">
            <a:spAutoFit/>
          </a:bodyPr>
          <a:lstStyle/>
          <a:p>
            <a:r>
              <a:rPr lang="en-US" dirty="0" smtClean="0"/>
              <a:t>The mobile version of the app is available only on iOS devices. The first time you launch it, you’ll be requested to profile yourself, by entering the information related to your country (i.e. “</a:t>
            </a:r>
            <a:r>
              <a:rPr lang="en-US" b="1" dirty="0" smtClean="0"/>
              <a:t>758</a:t>
            </a:r>
            <a:r>
              <a:rPr lang="en-US" dirty="0" smtClean="0"/>
              <a:t>” for Italy) and the Department ID (i.e. “</a:t>
            </a:r>
            <a:r>
              <a:rPr lang="en-US" b="1" dirty="0" smtClean="0"/>
              <a:t>EOSD</a:t>
            </a:r>
            <a:r>
              <a:rPr lang="en-US" dirty="0" smtClean="0"/>
              <a:t>”).</a:t>
            </a:r>
            <a:endParaRPr lang="en-US" dirty="0"/>
          </a:p>
        </p:txBody>
      </p:sp>
      <p:pic>
        <p:nvPicPr>
          <p:cNvPr id="8" name="Immagine 7"/>
          <p:cNvPicPr>
            <a:picLocks noChangeAspect="1"/>
          </p:cNvPicPr>
          <p:nvPr/>
        </p:nvPicPr>
        <p:blipFill rotWithShape="1">
          <a:blip r:embed="rId2">
            <a:extLst>
              <a:ext uri="{28A0092B-C50C-407E-A947-70E740481C1C}">
                <a14:useLocalDpi xmlns:a14="http://schemas.microsoft.com/office/drawing/2010/main" val="0"/>
              </a:ext>
            </a:extLst>
          </a:blip>
          <a:srcRect b="69248"/>
          <a:stretch/>
        </p:blipFill>
        <p:spPr>
          <a:xfrm>
            <a:off x="1322127" y="1762619"/>
            <a:ext cx="3051677" cy="1823845"/>
          </a:xfrm>
          <a:prstGeom prst="rect">
            <a:avLst/>
          </a:prstGeom>
        </p:spPr>
      </p:pic>
      <p:pic>
        <p:nvPicPr>
          <p:cNvPr id="9" name="Immagin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2823" y="1976032"/>
            <a:ext cx="2427773" cy="4628487"/>
          </a:xfrm>
          <a:prstGeom prst="rect">
            <a:avLst/>
          </a:prstGeom>
        </p:spPr>
      </p:pic>
      <p:pic>
        <p:nvPicPr>
          <p:cNvPr id="10" name="Immagin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80255" y="1976033"/>
            <a:ext cx="2422769" cy="4628486"/>
          </a:xfrm>
          <a:prstGeom prst="rect">
            <a:avLst/>
          </a:prstGeom>
        </p:spPr>
      </p:pic>
    </p:spTree>
    <p:extLst>
      <p:ext uri="{BB962C8B-B14F-4D97-AF65-F5344CB8AC3E}">
        <p14:creationId xmlns:p14="http://schemas.microsoft.com/office/powerpoint/2010/main" val="7285244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MOBILE SIDE</a:t>
            </a:r>
            <a:endParaRPr lang="it-IT" dirty="0"/>
          </a:p>
        </p:txBody>
      </p:sp>
      <p:sp>
        <p:nvSpPr>
          <p:cNvPr id="7" name="CasellaDiTesto 6"/>
          <p:cNvSpPr txBox="1"/>
          <p:nvPr/>
        </p:nvSpPr>
        <p:spPr>
          <a:xfrm>
            <a:off x="7627114" y="2162970"/>
            <a:ext cx="4233783" cy="1200329"/>
          </a:xfrm>
          <a:prstGeom prst="rect">
            <a:avLst/>
          </a:prstGeom>
          <a:noFill/>
        </p:spPr>
        <p:txBody>
          <a:bodyPr wrap="square" rtlCol="0">
            <a:spAutoFit/>
          </a:bodyPr>
          <a:lstStyle/>
          <a:p>
            <a:r>
              <a:rPr lang="en-US" dirty="0" smtClean="0"/>
              <a:t>After having completed the profile registration, you will be able to reach the main page of the app. To register your status, simply click on appropriate smiley.</a:t>
            </a:r>
            <a:endParaRPr lang="en-US" dirty="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326" y="2007987"/>
            <a:ext cx="2362696" cy="4574829"/>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2319" y="2007987"/>
            <a:ext cx="2374499" cy="4574829"/>
          </a:xfrm>
          <a:prstGeom prst="rect">
            <a:avLst/>
          </a:prstGeom>
        </p:spPr>
      </p:pic>
      <p:pic>
        <p:nvPicPr>
          <p:cNvPr id="5" name="Immagine 4"/>
          <p:cNvPicPr>
            <a:picLocks noChangeAspect="1"/>
          </p:cNvPicPr>
          <p:nvPr/>
        </p:nvPicPr>
        <p:blipFill rotWithShape="1">
          <a:blip r:embed="rId4">
            <a:extLst>
              <a:ext uri="{28A0092B-C50C-407E-A947-70E740481C1C}">
                <a14:useLocalDpi xmlns:a14="http://schemas.microsoft.com/office/drawing/2010/main" val="0"/>
              </a:ext>
            </a:extLst>
          </a:blip>
          <a:srcRect b="33737"/>
          <a:stretch/>
        </p:blipFill>
        <p:spPr>
          <a:xfrm>
            <a:off x="8511263" y="3461437"/>
            <a:ext cx="2465486" cy="3121379"/>
          </a:xfrm>
          <a:prstGeom prst="rect">
            <a:avLst/>
          </a:prstGeom>
        </p:spPr>
      </p:pic>
    </p:spTree>
    <p:extLst>
      <p:ext uri="{BB962C8B-B14F-4D97-AF65-F5344CB8AC3E}">
        <p14:creationId xmlns:p14="http://schemas.microsoft.com/office/powerpoint/2010/main" val="21072266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MOBILE SIDE</a:t>
            </a:r>
            <a:endParaRPr lang="it-IT" dirty="0"/>
          </a:p>
        </p:txBody>
      </p:sp>
      <p:sp>
        <p:nvSpPr>
          <p:cNvPr id="7" name="CasellaDiTesto 6"/>
          <p:cNvSpPr txBox="1"/>
          <p:nvPr/>
        </p:nvSpPr>
        <p:spPr>
          <a:xfrm>
            <a:off x="6967479" y="2354450"/>
            <a:ext cx="4863413" cy="2308324"/>
          </a:xfrm>
          <a:prstGeom prst="rect">
            <a:avLst/>
          </a:prstGeom>
          <a:noFill/>
        </p:spPr>
        <p:txBody>
          <a:bodyPr wrap="square" rtlCol="0">
            <a:spAutoFit/>
          </a:bodyPr>
          <a:lstStyle/>
          <a:p>
            <a:r>
              <a:rPr lang="en-US" dirty="0" smtClean="0"/>
              <a:t>You can decide to leave or not a comment in support of your feel. The app propose you the choice to do that. In case of acceptance, a prompt will be displayed to register the comment. They are visible on the dedicated tab.</a:t>
            </a:r>
          </a:p>
          <a:p>
            <a:r>
              <a:rPr lang="en-US" dirty="0" smtClean="0"/>
              <a:t>Please note that data are filtered based on the profile parameters (cty/dept.), so each </a:t>
            </a:r>
            <a:r>
              <a:rPr lang="en-US" b="1" i="1" u="sng" dirty="0" smtClean="0"/>
              <a:t>team will see only their records</a:t>
            </a:r>
            <a:r>
              <a:rPr lang="en-US" dirty="0" smtClean="0"/>
              <a:t>.</a:t>
            </a:r>
            <a:endParaRPr lang="en-US" dirty="0"/>
          </a:p>
        </p:txBody>
      </p:sp>
      <p:pic>
        <p:nvPicPr>
          <p:cNvPr id="3" name="Immagin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299" y="2168470"/>
            <a:ext cx="2238289" cy="4244661"/>
          </a:xfrm>
          <a:prstGeom prst="rect">
            <a:avLst/>
          </a:prstGeom>
        </p:spPr>
      </p:pic>
      <p:pic>
        <p:nvPicPr>
          <p:cNvPr id="4" name="Immagin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8261" y="2168470"/>
            <a:ext cx="2243376" cy="4244662"/>
          </a:xfrm>
          <a:prstGeom prst="rect">
            <a:avLst/>
          </a:prstGeom>
        </p:spPr>
      </p:pic>
      <p:pic>
        <p:nvPicPr>
          <p:cNvPr id="5" name="Immagine 4"/>
          <p:cNvPicPr>
            <a:picLocks noChangeAspect="1"/>
          </p:cNvPicPr>
          <p:nvPr/>
        </p:nvPicPr>
        <p:blipFill rotWithShape="1">
          <a:blip r:embed="rId4">
            <a:extLst>
              <a:ext uri="{28A0092B-C50C-407E-A947-70E740481C1C}">
                <a14:useLocalDpi xmlns:a14="http://schemas.microsoft.com/office/drawing/2010/main" val="0"/>
              </a:ext>
            </a:extLst>
          </a:blip>
          <a:srcRect b="60000"/>
          <a:stretch/>
        </p:blipFill>
        <p:spPr>
          <a:xfrm>
            <a:off x="9283485" y="4362772"/>
            <a:ext cx="2547407" cy="1961628"/>
          </a:xfrm>
          <a:prstGeom prst="rect">
            <a:avLst/>
          </a:prstGeom>
        </p:spPr>
      </p:pic>
    </p:spTree>
    <p:extLst>
      <p:ext uri="{BB962C8B-B14F-4D97-AF65-F5344CB8AC3E}">
        <p14:creationId xmlns:p14="http://schemas.microsoft.com/office/powerpoint/2010/main" val="200595446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MOBILE SIDE</a:t>
            </a:r>
            <a:endParaRPr lang="it-IT" dirty="0"/>
          </a:p>
        </p:txBody>
      </p:sp>
      <p:sp>
        <p:nvSpPr>
          <p:cNvPr id="7" name="CasellaDiTesto 6"/>
          <p:cNvSpPr txBox="1"/>
          <p:nvPr/>
        </p:nvSpPr>
        <p:spPr>
          <a:xfrm>
            <a:off x="5618136" y="3326751"/>
            <a:ext cx="5971542" cy="1754326"/>
          </a:xfrm>
          <a:prstGeom prst="rect">
            <a:avLst/>
          </a:prstGeom>
          <a:noFill/>
        </p:spPr>
        <p:txBody>
          <a:bodyPr wrap="square" rtlCol="0">
            <a:spAutoFit/>
          </a:bodyPr>
          <a:lstStyle/>
          <a:p>
            <a:r>
              <a:rPr lang="en-US" dirty="0" smtClean="0"/>
              <a:t>The tab called “Metrics” provides you with the information related to the overall rating of your team in terms of percentage for each status.</a:t>
            </a:r>
          </a:p>
          <a:p>
            <a:endParaRPr lang="en-US" dirty="0" smtClean="0"/>
          </a:p>
          <a:p>
            <a:r>
              <a:rPr lang="en-US" dirty="0"/>
              <a:t>Extracted data are related to the last 30 days, therefore a trend on monthly basis could be put in place.</a:t>
            </a:r>
            <a:endParaRPr lang="en-US" dirty="0"/>
          </a:p>
        </p:txBody>
      </p:sp>
      <p:pic>
        <p:nvPicPr>
          <p:cNvPr id="6" name="Immagin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09" y="1790054"/>
            <a:ext cx="2447010" cy="4721362"/>
          </a:xfrm>
          <a:prstGeom prst="rect">
            <a:avLst/>
          </a:prstGeom>
        </p:spPr>
      </p:pic>
    </p:spTree>
    <p:extLst>
      <p:ext uri="{BB962C8B-B14F-4D97-AF65-F5344CB8AC3E}">
        <p14:creationId xmlns:p14="http://schemas.microsoft.com/office/powerpoint/2010/main" val="1520890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WEB SIDE</a:t>
            </a:r>
            <a:endParaRPr lang="it-IT" dirty="0"/>
          </a:p>
        </p:txBody>
      </p:sp>
      <p:sp>
        <p:nvSpPr>
          <p:cNvPr id="7" name="CasellaDiTesto 6"/>
          <p:cNvSpPr txBox="1"/>
          <p:nvPr/>
        </p:nvSpPr>
        <p:spPr>
          <a:xfrm>
            <a:off x="1484311" y="2438399"/>
            <a:ext cx="8085892" cy="646331"/>
          </a:xfrm>
          <a:prstGeom prst="rect">
            <a:avLst/>
          </a:prstGeom>
          <a:noFill/>
        </p:spPr>
        <p:txBody>
          <a:bodyPr wrap="square" rtlCol="0">
            <a:spAutoFit/>
          </a:bodyPr>
          <a:lstStyle/>
          <a:p>
            <a:r>
              <a:rPr lang="en-US" dirty="0" smtClean="0"/>
              <a:t>In the main page of web app shows you are requested to fill the information related to your country ID (i.e. “</a:t>
            </a:r>
            <a:r>
              <a:rPr lang="en-US" b="1" dirty="0" smtClean="0"/>
              <a:t>758</a:t>
            </a:r>
            <a:r>
              <a:rPr lang="en-US" dirty="0" smtClean="0"/>
              <a:t>” for Italy)</a:t>
            </a:r>
            <a:r>
              <a:rPr lang="en-US" dirty="0"/>
              <a:t> and the Department ID (i.e. “</a:t>
            </a:r>
            <a:r>
              <a:rPr lang="en-US" b="1" dirty="0"/>
              <a:t>EOSD</a:t>
            </a:r>
            <a:r>
              <a:rPr lang="en-US" dirty="0" smtClean="0"/>
              <a:t>”).</a:t>
            </a:r>
            <a:endParaRPr lang="en-US" dirty="0" smtClean="0"/>
          </a:p>
        </p:txBody>
      </p:sp>
      <p:pic>
        <p:nvPicPr>
          <p:cNvPr id="4" name="Immagin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5288" y="3369564"/>
            <a:ext cx="6971654" cy="3216991"/>
          </a:xfrm>
          <a:prstGeom prst="rect">
            <a:avLst/>
          </a:prstGeom>
        </p:spPr>
      </p:pic>
      <p:sp>
        <p:nvSpPr>
          <p:cNvPr id="5" name="Rettangolo 4"/>
          <p:cNvSpPr/>
          <p:nvPr/>
        </p:nvSpPr>
        <p:spPr>
          <a:xfrm>
            <a:off x="1087464" y="4514163"/>
            <a:ext cx="3789335" cy="646331"/>
          </a:xfrm>
          <a:prstGeom prst="rect">
            <a:avLst/>
          </a:prstGeom>
        </p:spPr>
        <p:txBody>
          <a:bodyPr wrap="square">
            <a:spAutoFit/>
          </a:bodyPr>
          <a:lstStyle/>
          <a:p>
            <a:r>
              <a:rPr lang="en-US"/>
              <a:t>After that, you can press one of the smileys to register your feeling status.</a:t>
            </a:r>
            <a:endParaRPr lang="en-US" dirty="0"/>
          </a:p>
        </p:txBody>
      </p:sp>
    </p:spTree>
    <p:extLst>
      <p:ext uri="{BB962C8B-B14F-4D97-AF65-F5344CB8AC3E}">
        <p14:creationId xmlns:p14="http://schemas.microsoft.com/office/powerpoint/2010/main" val="219206752"/>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sse">
  <a:themeElements>
    <a:clrScheme name="Luna">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Parallasse</Template>
  <TotalTime>4546</TotalTime>
  <Words>467</Words>
  <Application>Microsoft Macintosh PowerPoint</Application>
  <PresentationFormat>Widescreen</PresentationFormat>
  <Paragraphs>38</Paragraphs>
  <Slides>12</Slides>
  <Notes>0</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12</vt:i4>
      </vt:variant>
    </vt:vector>
  </HeadingPairs>
  <TitlesOfParts>
    <vt:vector size="17" baseType="lpstr">
      <vt:lpstr>Arial</vt:lpstr>
      <vt:lpstr>Calibri</vt:lpstr>
      <vt:lpstr>Corbel</vt:lpstr>
      <vt:lpstr>Mangal</vt:lpstr>
      <vt:lpstr>Parallasse</vt:lpstr>
      <vt:lpstr>AGILE MOOD MARBLES</vt:lpstr>
      <vt:lpstr>WHAT IS</vt:lpstr>
      <vt:lpstr>Anonymous</vt:lpstr>
      <vt:lpstr>TECHNOLOGY</vt:lpstr>
      <vt:lpstr>MOBILE SIDE</vt:lpstr>
      <vt:lpstr>MOBILE SIDE</vt:lpstr>
      <vt:lpstr>MOBILE SIDE</vt:lpstr>
      <vt:lpstr>MOBILE SIDE</vt:lpstr>
      <vt:lpstr>WEB SIDE</vt:lpstr>
      <vt:lpstr>WEB SIDE</vt:lpstr>
      <vt:lpstr>WEB SIDE</vt:lpstr>
      <vt:lpstr>Presentazione di PowerPoint</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AGILE MOOD MARBLES</dc:title>
  <dc:creator>Marco D'Agostino</dc:creator>
  <cp:lastModifiedBy>Marco D'Agostino</cp:lastModifiedBy>
  <cp:revision>22</cp:revision>
  <dcterms:created xsi:type="dcterms:W3CDTF">2017-10-27T07:59:19Z</dcterms:created>
  <dcterms:modified xsi:type="dcterms:W3CDTF">2017-11-02T20:40:58Z</dcterms:modified>
</cp:coreProperties>
</file>